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0" r:id="rId8"/>
    <p:sldId id="261" r:id="rId9"/>
    <p:sldId id="265" r:id="rId10"/>
    <p:sldId id="266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06305036@nccu.edu.tw" initials="1" lastIdx="1" clrIdx="0">
    <p:extLst>
      <p:ext uri="{19B8F6BF-5375-455C-9EA6-DF929625EA0E}">
        <p15:presenceInfo xmlns:p15="http://schemas.microsoft.com/office/powerpoint/2012/main" userId="434f1cfa77bd59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9484E-55BC-E54E-A944-35602DA5A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449395-B2FE-4540-8585-357962F6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7AC92-2E99-4846-ADDA-E9A7D66D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50AC83-9101-BD4E-BAEA-657C669E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763B17-C97C-1A48-817B-850D2FCA2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677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9B79D-7C23-0148-BD5C-9414AB87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E12309-78EA-DC43-AD88-E2DC7388F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62D10B-090A-8145-91A1-CADBE8B5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56D549-15D2-BF40-AB44-A7D1A30A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40CD82-3F01-0343-976A-CD5FE170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28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3ABB4BC-1A84-DC4B-BF7F-B8CC96281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443670-3EA2-674D-A48E-C350260A5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FCEABD-D99C-8441-8222-895D5F08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B8F7A6-10FB-9D4C-B980-14698066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0319FB-8F8A-BB45-AA05-CA7F46A8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58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E2E8B-FB71-E248-AC0A-E8C8B7F4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5F792-18A4-EA41-9DBB-0D5E1C5F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6B071-1662-4944-99EA-78150371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262484-2F21-F845-85A7-9FAB9CD6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A4FC21-1A9C-AC4C-8BF9-D3EE6BAA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302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D5888-2D62-AD4D-B0E8-915F55BE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0D3DB6-DE64-6144-815C-33C63D3F7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D0357B-C039-6E4E-A728-89938B90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E7CF4-3BC1-4747-BACA-7E50CEAC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6D73B6-EA0D-1C45-B4B0-D728C7DD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43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2B16F-F4F6-0E46-A6D4-448D5E7A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5BEA6E-1E0B-9D42-8DFB-33746A90F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701CE4-8B27-CD43-86A1-8C17D845A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28D5BD-23D5-A04F-9918-8F1B6713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9E4798F-AC78-8549-A5A4-CF0D3372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0C14C3-CFFA-3340-8958-D0ACB9CA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3BE5E3-D2A0-D042-80C5-C2A57011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F2BCB3-4DE3-C045-90D2-B355381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E065A6-6955-024A-8A13-D14AEA8B2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4ADC03-050F-1E45-AE6F-7A794B289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5B577E-EE28-B544-857C-56B878393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1A21ED8-1CC8-9349-8491-7E42783F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AB5F612-F726-184E-9A58-21C41B58D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5075C16-2B9F-F646-8833-EBAD4AAD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540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DE588-2D38-714B-B856-4E72AA32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97774-445A-B748-8CFC-52B93A68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E73E43-17FE-A64A-9BA3-EECF0575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7137F3-401F-E647-B02D-A8C84444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477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F5F021-3A03-4140-9565-CEC277DF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A1D8882-C95D-1D4F-A89D-7A7D2FB7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D1EDD-A5C4-1C42-890C-F3C38369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129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E87A2-9CAF-884C-8B03-38CF17F8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0E052-E061-3543-8F0A-4CBFD13D6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6B3CE2-7595-1C4D-B320-3A696829A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5E32E3-FB71-D34A-ADE7-99DA61CF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761AEB-7B13-9C40-80F4-D0F5547D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B0D3E3-3A32-C64F-8FC2-5F444705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595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5E6F-D4BE-9E47-8A8F-E1C0AC4D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5B962D-E614-F749-955F-0500C2A15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02BE82-B5F1-6C4C-A227-01BAE75C5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45DB66-3CC4-524C-AC17-49D57AEB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29F4B1-BC1C-9140-8A4F-2B33AC88D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AA6C01-931D-4B4F-9DF7-202B77C0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11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291B64-146E-F749-9B8D-5F731C51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E314B6-C151-724E-B8F2-F7EFCC78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A1BF75-6477-7D47-BB59-6C8AD0F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89E0F-B2E4-4244-9D1A-35CE220610D3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AA35D-28B3-2249-A08D-A43CF5D65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19DA11-3013-5C49-9611-F3D2FFB42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A9372-F591-2F46-B1F7-3F6297E8810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818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900DB-F53E-7A42-8CFF-449C368D6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26297" y="-1611810"/>
            <a:ext cx="9144000" cy="2387600"/>
          </a:xfrm>
        </p:spPr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89973B-3096-0E43-A61D-0EC6B2963777}"/>
              </a:ext>
            </a:extLst>
          </p:cNvPr>
          <p:cNvSpPr txBox="1"/>
          <p:nvPr/>
        </p:nvSpPr>
        <p:spPr>
          <a:xfrm>
            <a:off x="361857" y="775790"/>
            <a:ext cx="8194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sz="3600" dirty="0" err="1"/>
              <a:t>Swin</a:t>
            </a:r>
            <a:r>
              <a:rPr kumimoji="1" lang="en-US" altLang="zh-TW" sz="3600" dirty="0"/>
              <a:t> V1 </a:t>
            </a:r>
          </a:p>
          <a:p>
            <a:pPr marL="342900" indent="-342900">
              <a:buAutoNum type="arabicPeriod"/>
            </a:pPr>
            <a:r>
              <a:rPr kumimoji="1" lang="en-US" altLang="zh-TW" sz="3600" dirty="0" err="1"/>
              <a:t>Swin</a:t>
            </a:r>
            <a:r>
              <a:rPr kumimoji="1" lang="en-US" altLang="zh-TW" sz="3600" dirty="0"/>
              <a:t> V2</a:t>
            </a:r>
            <a:endParaRPr kumimoji="1" lang="zh-TW" altLang="en-US" sz="36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351BBF2-16E7-054B-944B-9624A166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85" y="2154005"/>
            <a:ext cx="5221001" cy="42570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9C3FE6-A890-D344-A804-899F60CE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22" y="2154005"/>
            <a:ext cx="5221001" cy="42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4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F1B8B-74E0-1140-81F7-83C75F2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069975" cy="1325563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為什麼要改</a:t>
            </a:r>
            <a:r>
              <a:rPr kumimoji="1" lang="en-US" altLang="zh-TW" dirty="0"/>
              <a:t> </a:t>
            </a:r>
            <a:r>
              <a:rPr lang="en-US" altLang="zh-TW" dirty="0"/>
              <a:t>Layer Norm </a:t>
            </a:r>
            <a:r>
              <a:rPr lang="zh-TW" altLang="en-US" dirty="0"/>
              <a:t>放到 </a:t>
            </a:r>
            <a:r>
              <a:rPr lang="en-US" altLang="zh-TW" dirty="0"/>
              <a:t>Attention</a:t>
            </a:r>
            <a:r>
              <a:rPr lang="zh-TW" altLang="en-US" dirty="0"/>
              <a:t> 後面？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B84517-CF37-CA4B-9908-0B4586AAC50D}"/>
              </a:ext>
            </a:extLst>
          </p:cNvPr>
          <p:cNvSpPr txBox="1"/>
          <p:nvPr/>
        </p:nvSpPr>
        <p:spPr>
          <a:xfrm>
            <a:off x="243631" y="1078277"/>
            <a:ext cx="115978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原先造成的原因在於先 </a:t>
            </a:r>
            <a:r>
              <a:rPr kumimoji="1" lang="en-US" altLang="zh-TW" dirty="0"/>
              <a:t>Layer Norm</a:t>
            </a:r>
            <a:r>
              <a:rPr kumimoji="1" lang="zh-TW" altLang="en-US" dirty="0"/>
              <a:t> 在 </a:t>
            </a:r>
            <a:r>
              <a:rPr kumimoji="1" lang="en-US" altLang="zh-TW" dirty="0"/>
              <a:t>Attention</a:t>
            </a:r>
            <a:r>
              <a:rPr kumimoji="1" lang="zh-TW" altLang="en-US" dirty="0"/>
              <a:t> 後的結果讓模型的每一個</a:t>
            </a:r>
            <a:r>
              <a:rPr kumimoji="1" lang="en-US" altLang="zh-TW" dirty="0"/>
              <a:t> Block </a:t>
            </a:r>
            <a:r>
              <a:rPr kumimoji="1" lang="zh-TW" altLang="en-US" dirty="0"/>
              <a:t>後特徵層的值變的很大，那大模型有很多</a:t>
            </a:r>
            <a:r>
              <a:rPr kumimoji="1" lang="en-US" altLang="zh-TW" dirty="0"/>
              <a:t> Block</a:t>
            </a:r>
            <a:r>
              <a:rPr kumimoji="1" lang="zh-TW" altLang="en-US" dirty="0"/>
              <a:t> 所以會有累加的效果，造成</a:t>
            </a:r>
            <a:r>
              <a:rPr kumimoji="1" lang="en-US" altLang="zh-TW" dirty="0"/>
              <a:t> Feature Variance</a:t>
            </a:r>
            <a:r>
              <a:rPr kumimoji="1" lang="zh-TW" altLang="en-US" dirty="0"/>
              <a:t> 差異很大，而這樣的效果讓模型訓練很不穩定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（有可能</a:t>
            </a:r>
            <a:r>
              <a:rPr kumimoji="1" lang="en-US" altLang="zh-TW" dirty="0"/>
              <a:t>Crash</a:t>
            </a:r>
            <a:r>
              <a:rPr kumimoji="1" lang="zh-TW" altLang="en-US" dirty="0"/>
              <a:t>掉 因為</a:t>
            </a:r>
            <a:r>
              <a:rPr kumimoji="1" lang="en-US" altLang="zh-TW" dirty="0"/>
              <a:t> Loss </a:t>
            </a:r>
            <a:r>
              <a:rPr kumimoji="1" lang="zh-TW" altLang="en-US" dirty="0"/>
              <a:t>太高）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EEF3E16-99CC-974E-BBA3-3A2CB764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5" y="2824221"/>
            <a:ext cx="5803900" cy="3709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B5DC05A-75A9-DF4B-8B01-815BF4C3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8" y="2590277"/>
            <a:ext cx="5308922" cy="4177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31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F1B8B-74E0-1140-81F7-83C75F2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852477" cy="1325563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/>
              <a:t>為什麼要改</a:t>
            </a:r>
            <a:r>
              <a:rPr kumimoji="1" lang="en-US" altLang="zh-TW" dirty="0"/>
              <a:t> </a:t>
            </a:r>
            <a:r>
              <a:rPr lang="en-US" altLang="zh-TW" dirty="0"/>
              <a:t>Self Attention </a:t>
            </a:r>
            <a:r>
              <a:rPr lang="zh-TW" altLang="en-US" dirty="0"/>
              <a:t>不用 </a:t>
            </a:r>
            <a:r>
              <a:rPr lang="en-US" altLang="zh-TW" dirty="0"/>
              <a:t>Dot </a:t>
            </a:r>
            <a:r>
              <a:rPr lang="zh-TW" altLang="en-US" dirty="0"/>
              <a:t>而用</a:t>
            </a:r>
            <a:r>
              <a:rPr lang="en-US" altLang="zh-TW" dirty="0"/>
              <a:t> Cosine</a:t>
            </a:r>
            <a:r>
              <a:rPr lang="zh-TW" altLang="en-US" dirty="0"/>
              <a:t>來算？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B84517-CF37-CA4B-9908-0B4586AAC50D}"/>
              </a:ext>
            </a:extLst>
          </p:cNvPr>
          <p:cNvSpPr txBox="1"/>
          <p:nvPr/>
        </p:nvSpPr>
        <p:spPr>
          <a:xfrm>
            <a:off x="3217600" y="1466029"/>
            <a:ext cx="707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論文是提到這樣改讓各大小的模型準確效果更高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67989B-7959-2543-92AE-06658A41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39" y="2345159"/>
            <a:ext cx="707631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F1B8B-74E0-1140-81F7-83C75F2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852477" cy="1325563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為什麼</a:t>
            </a:r>
            <a:r>
              <a:rPr kumimoji="1" lang="en-US" altLang="zh-TW" dirty="0"/>
              <a:t> </a:t>
            </a:r>
            <a:r>
              <a:rPr lang="en-US" altLang="zh-TW" dirty="0"/>
              <a:t>RPB </a:t>
            </a:r>
            <a:r>
              <a:rPr lang="zh-TW" altLang="en-US" dirty="0"/>
              <a:t>要改成 </a:t>
            </a:r>
            <a:r>
              <a:rPr lang="en-US" altLang="zh-TW" dirty="0"/>
              <a:t>Log-Spaced Continuous RPB</a:t>
            </a:r>
            <a:r>
              <a:rPr lang="zh-TW" altLang="en-US" dirty="0"/>
              <a:t>？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B84517-CF37-CA4B-9908-0B4586AAC50D}"/>
              </a:ext>
            </a:extLst>
          </p:cNvPr>
          <p:cNvSpPr txBox="1"/>
          <p:nvPr/>
        </p:nvSpPr>
        <p:spPr>
          <a:xfrm>
            <a:off x="300940" y="1169566"/>
            <a:ext cx="11250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每次訓練圖片尺寸不固定，但</a:t>
            </a:r>
            <a:r>
              <a:rPr kumimoji="1" lang="en-US" altLang="zh-TW" dirty="0" err="1"/>
              <a:t>Swin</a:t>
            </a:r>
            <a:r>
              <a:rPr kumimoji="1" lang="en-US" altLang="zh-TW" dirty="0"/>
              <a:t> V1 RPB</a:t>
            </a:r>
            <a:r>
              <a:rPr kumimoji="1" lang="zh-TW" altLang="en-US" dirty="0"/>
              <a:t>是固定的。</a:t>
            </a:r>
            <a:r>
              <a:rPr kumimoji="1" lang="en-US" altLang="zh-TW" dirty="0" err="1"/>
              <a:t>Swin</a:t>
            </a:r>
            <a:r>
              <a:rPr kumimoji="1" lang="en-US" altLang="zh-TW" dirty="0"/>
              <a:t> V1 </a:t>
            </a:r>
            <a:r>
              <a:rPr kumimoji="1" lang="zh-TW" altLang="en-US" dirty="0"/>
              <a:t>如果</a:t>
            </a:r>
            <a:r>
              <a:rPr kumimoji="1" lang="en-US" altLang="zh-TW" dirty="0"/>
              <a:t> RPB </a:t>
            </a:r>
            <a:r>
              <a:rPr kumimoji="1" lang="zh-TW" altLang="en-US" dirty="0"/>
              <a:t>尺寸不符合會用 </a:t>
            </a:r>
            <a:r>
              <a:rPr kumimoji="1" lang="en-US" altLang="zh-TW" dirty="0"/>
              <a:t>bi-cubic</a:t>
            </a:r>
            <a:r>
              <a:rPr kumimoji="1" lang="zh-TW" altLang="en-US" dirty="0"/>
              <a:t> 來調整。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但如果用 </a:t>
            </a:r>
            <a:r>
              <a:rPr kumimoji="1" lang="en-US" altLang="zh-TW" dirty="0"/>
              <a:t>RPB</a:t>
            </a:r>
            <a:r>
              <a:rPr kumimoji="1" lang="zh-TW" altLang="en-US" dirty="0"/>
              <a:t> 結果如下</a:t>
            </a:r>
            <a:endParaRPr kumimoji="1"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7A5EDE-6760-1443-A5F4-A9EFC100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2896"/>
            <a:ext cx="12192000" cy="25494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8EC5ADB-2EF1-2146-80FA-5D999F30A95A}"/>
              </a:ext>
            </a:extLst>
          </p:cNvPr>
          <p:cNvSpPr txBox="1"/>
          <p:nvPr/>
        </p:nvSpPr>
        <p:spPr>
          <a:xfrm>
            <a:off x="181338" y="4860139"/>
            <a:ext cx="8295190" cy="1848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/>
              <a:t>作者們決定使用 一個神經網路共兩層，每一層最後接</a:t>
            </a:r>
            <a:r>
              <a:rPr kumimoji="1" lang="en-US" altLang="zh-TW" dirty="0" err="1"/>
              <a:t>ReLU</a:t>
            </a:r>
            <a:r>
              <a:rPr kumimoji="1" lang="zh-TW" altLang="en-US" dirty="0"/>
              <a:t>，來預測相對位置</a:t>
            </a:r>
            <a:endParaRPr kumimoji="1" lang="en-US" altLang="zh-TW" dirty="0"/>
          </a:p>
          <a:p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但這個做法還可以進一步改進。假設原本</a:t>
            </a:r>
            <a:r>
              <a:rPr kumimoji="1" lang="en-US" altLang="zh-TW" dirty="0"/>
              <a:t> window size</a:t>
            </a:r>
            <a:r>
              <a:rPr kumimoji="1" lang="zh-TW" altLang="en-US" dirty="0"/>
              <a:t>為</a:t>
            </a:r>
            <a:r>
              <a:rPr kumimoji="1" lang="en-US" altLang="zh-TW" dirty="0"/>
              <a:t>8*8</a:t>
            </a:r>
            <a:r>
              <a:rPr kumimoji="1" lang="zh-TW" altLang="en-US" dirty="0"/>
              <a:t>，之後改成</a:t>
            </a:r>
            <a:r>
              <a:rPr kumimoji="1" lang="en-US" altLang="zh-TW" dirty="0"/>
              <a:t> 16*16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那我 </a:t>
            </a:r>
            <a:r>
              <a:rPr kumimoji="1" lang="en-US" altLang="zh-TW" dirty="0"/>
              <a:t>range</a:t>
            </a:r>
            <a:r>
              <a:rPr kumimoji="1" lang="zh-TW" altLang="en-US" dirty="0"/>
              <a:t> 從</a:t>
            </a:r>
            <a:r>
              <a:rPr kumimoji="1" lang="en-US" altLang="zh-TW" dirty="0"/>
              <a:t> [-7,7]*[-7,7] </a:t>
            </a:r>
            <a:r>
              <a:rPr kumimoji="1" lang="zh-TW" altLang="en-US" dirty="0"/>
              <a:t>變成</a:t>
            </a:r>
            <a:r>
              <a:rPr kumimoji="1" lang="en-US" altLang="zh-TW" dirty="0"/>
              <a:t> [-15,15]*[-15,15] </a:t>
            </a:r>
            <a:r>
              <a:rPr kumimoji="1" lang="zh-TW" altLang="en-US" dirty="0"/>
              <a:t>那如果用右邊那個公式則 </a:t>
            </a:r>
            <a:r>
              <a:rPr kumimoji="1" lang="en-US" altLang="zh-TW" dirty="0"/>
              <a:t>range</a:t>
            </a:r>
            <a:r>
              <a:rPr kumimoji="1" lang="zh-TW" altLang="en-US" dirty="0"/>
              <a:t>為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[-2.079,2.079]*[-2.079,2.079] </a:t>
            </a:r>
            <a:r>
              <a:rPr kumimoji="1" lang="zh-TW" altLang="en-US" dirty="0"/>
              <a:t>變成</a:t>
            </a:r>
            <a:r>
              <a:rPr kumimoji="1" lang="en-US" altLang="zh-TW" dirty="0"/>
              <a:t> [-2.773,2.773]*[-2.773,2.773]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D38CC34-154F-5247-8141-16FE820B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090" y="4838195"/>
            <a:ext cx="3225800" cy="571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0AC8061-DC01-AA40-BA9F-22E002C7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90" y="5616587"/>
            <a:ext cx="3632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3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74186-E8F6-074A-800E-F90A6B14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203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實驗結果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6C539CB-BD29-8A40-B432-2502D8D9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914"/>
            <a:ext cx="12192000" cy="27200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86968A-F5EA-0144-BA42-4E319459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3" y="3409566"/>
            <a:ext cx="4882879" cy="34801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F1687C5-97AF-0944-BBCC-E1602CF3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05" y="3404495"/>
            <a:ext cx="5229243" cy="345350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208BB0-E39F-7F4D-A68E-4D01AF03EED7}"/>
              </a:ext>
            </a:extLst>
          </p:cNvPr>
          <p:cNvSpPr txBox="1"/>
          <p:nvPr/>
        </p:nvSpPr>
        <p:spPr>
          <a:xfrm>
            <a:off x="5474825" y="276080"/>
            <a:ext cx="231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Imagenet1K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1AC992-5437-714C-9968-99167414A21E}"/>
              </a:ext>
            </a:extLst>
          </p:cNvPr>
          <p:cNvSpPr txBox="1"/>
          <p:nvPr/>
        </p:nvSpPr>
        <p:spPr>
          <a:xfrm>
            <a:off x="137552" y="4589502"/>
            <a:ext cx="231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COCO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901EF5-A71C-6C45-9E4B-9629E60EE7B2}"/>
              </a:ext>
            </a:extLst>
          </p:cNvPr>
          <p:cNvSpPr txBox="1"/>
          <p:nvPr/>
        </p:nvSpPr>
        <p:spPr>
          <a:xfrm>
            <a:off x="6096000" y="4589502"/>
            <a:ext cx="231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ADE20K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30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F1B8B-74E0-1140-81F7-83C75F2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48446" cy="1325563"/>
          </a:xfrm>
        </p:spPr>
        <p:txBody>
          <a:bodyPr/>
          <a:lstStyle/>
          <a:p>
            <a:r>
              <a:rPr kumimoji="1" lang="en-US" altLang="zh-TW" dirty="0" err="1"/>
              <a:t>Swin</a:t>
            </a:r>
            <a:r>
              <a:rPr kumimoji="1" lang="en-US" altLang="zh-TW" dirty="0"/>
              <a:t> V1 </a:t>
            </a:r>
            <a:r>
              <a:rPr kumimoji="1" lang="en-US" altLang="zh-TW" sz="2800" dirty="0"/>
              <a:t>(2021 ICCV Best Paper)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47EA423-8CFE-B34A-BD29-C4835147D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2" y="1408937"/>
            <a:ext cx="11836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當時提出來的理由：</a:t>
            </a:r>
            <a:r>
              <a:rPr lang="en-US" altLang="zh-TW" sz="2000" dirty="0"/>
              <a:t>1.  </a:t>
            </a:r>
            <a:r>
              <a:rPr lang="zh-TW" altLang="en-US" sz="2000" dirty="0"/>
              <a:t>圖片尺度不一，</a:t>
            </a:r>
            <a:r>
              <a:rPr lang="en-US" altLang="zh-TW" sz="2000" dirty="0"/>
              <a:t>Transformer </a:t>
            </a:r>
            <a:r>
              <a:rPr lang="zh-TW" altLang="en-US" sz="2000" dirty="0"/>
              <a:t>是固定的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		        2. </a:t>
            </a:r>
            <a:r>
              <a:rPr lang="zh-TW" altLang="en-US" sz="2000" dirty="0"/>
              <a:t>解決</a:t>
            </a:r>
            <a:r>
              <a:rPr lang="en-US" altLang="zh-TW" sz="2000" dirty="0"/>
              <a:t> Transformer </a:t>
            </a:r>
            <a:r>
              <a:rPr lang="zh-TW" altLang="en-US" sz="2000" dirty="0"/>
              <a:t>計算量大的問題</a:t>
            </a:r>
            <a:r>
              <a:rPr lang="en-US" altLang="zh-TW" sz="2000" dirty="0"/>
              <a:t> (</a:t>
            </a:r>
            <a:r>
              <a:rPr lang="zh-TW" altLang="en-US" sz="2000" dirty="0"/>
              <a:t>兩兩一組的 </a:t>
            </a:r>
            <a:r>
              <a:rPr lang="en-US" altLang="zh-TW" sz="2000" dirty="0"/>
              <a:t>Image Patch </a:t>
            </a:r>
            <a:r>
              <a:rPr lang="zh-TW" altLang="en-US" sz="2000" dirty="0"/>
              <a:t>做</a:t>
            </a:r>
            <a:r>
              <a:rPr lang="en-US" altLang="zh-TW" sz="2000" dirty="0"/>
              <a:t> Self-Attention)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24D4F2-C4B7-F143-981E-92C872DD43B6}"/>
              </a:ext>
            </a:extLst>
          </p:cNvPr>
          <p:cNvSpPr txBox="1"/>
          <p:nvPr/>
        </p:nvSpPr>
        <p:spPr>
          <a:xfrm>
            <a:off x="5517266" y="0"/>
            <a:ext cx="66747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Patch : </a:t>
            </a:r>
            <a:r>
              <a:rPr kumimoji="1" lang="zh-TW" altLang="en-US" dirty="0"/>
              <a:t>做</a:t>
            </a:r>
            <a:r>
              <a:rPr kumimoji="1" lang="en-US" altLang="zh-TW" dirty="0"/>
              <a:t>Self -Attention</a:t>
            </a:r>
            <a:r>
              <a:rPr kumimoji="1" lang="zh-TW" altLang="en-US" dirty="0"/>
              <a:t>的最小單位 </a:t>
            </a:r>
            <a:r>
              <a:rPr kumimoji="1" lang="en-US" altLang="zh-TW" dirty="0"/>
              <a:t>(e.g. </a:t>
            </a:r>
            <a:r>
              <a:rPr kumimoji="1" lang="zh-TW" altLang="en-US" dirty="0"/>
              <a:t>以 </a:t>
            </a:r>
            <a:r>
              <a:rPr kumimoji="1" lang="en-US" altLang="zh-TW" dirty="0"/>
              <a:t>4*4 pixel</a:t>
            </a:r>
            <a:r>
              <a:rPr kumimoji="1" lang="zh-TW" altLang="en-US" dirty="0"/>
              <a:t>當作一個</a:t>
            </a:r>
            <a:r>
              <a:rPr kumimoji="1" lang="en-US" altLang="zh-TW" dirty="0"/>
              <a:t>Patch)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0835F49-C36A-1E4E-BB3C-8760FB31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168"/>
            <a:ext cx="12192000" cy="3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737DA-C8C1-7942-9086-E0A285E2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3058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架構解析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330B35-BC12-F740-885C-0A8B0BFF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3" y="779437"/>
            <a:ext cx="11424213" cy="34384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D712114-0AD9-234B-BDD6-C05D83E78F25}"/>
              </a:ext>
            </a:extLst>
          </p:cNvPr>
          <p:cNvSpPr txBox="1"/>
          <p:nvPr/>
        </p:nvSpPr>
        <p:spPr>
          <a:xfrm>
            <a:off x="462987" y="4456254"/>
            <a:ext cx="9925291" cy="2125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/>
              <a:t>分成四階段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/>
              <a:t>第一階段將圖片切成 </a:t>
            </a:r>
            <a:r>
              <a:rPr kumimoji="1" lang="en-US" altLang="zh-TW" dirty="0"/>
              <a:t>H/4 * W/4 </a:t>
            </a:r>
            <a:r>
              <a:rPr kumimoji="1" lang="zh-TW" altLang="en-US" dirty="0"/>
              <a:t>的</a:t>
            </a:r>
            <a:r>
              <a:rPr kumimoji="1" lang="en-US" altLang="zh-TW" dirty="0"/>
              <a:t> Patch</a:t>
            </a:r>
            <a:r>
              <a:rPr kumimoji="1" lang="zh-TW" altLang="en-US" dirty="0"/>
              <a:t>，將  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 範圍內的 </a:t>
            </a:r>
            <a:r>
              <a:rPr kumimoji="1" lang="en-US" altLang="zh-TW" dirty="0"/>
              <a:t>RGB</a:t>
            </a:r>
            <a:r>
              <a:rPr kumimoji="1" lang="zh-TW" altLang="en-US" dirty="0"/>
              <a:t> 展開，所以有 </a:t>
            </a:r>
            <a:r>
              <a:rPr kumimoji="1" lang="en-US" altLang="zh-TW" dirty="0"/>
              <a:t>48</a:t>
            </a:r>
            <a:r>
              <a:rPr kumimoji="1" lang="zh-TW" altLang="en-US" dirty="0"/>
              <a:t> 維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TW" dirty="0"/>
              <a:t>Linear embedding </a:t>
            </a:r>
            <a:r>
              <a:rPr kumimoji="1" lang="zh-TW" altLang="en-US" dirty="0"/>
              <a:t>將 </a:t>
            </a:r>
            <a:r>
              <a:rPr kumimoji="1" lang="en-US" altLang="zh-TW" dirty="0"/>
              <a:t>48</a:t>
            </a:r>
            <a:r>
              <a:rPr kumimoji="1" lang="zh-TW" altLang="en-US" dirty="0"/>
              <a:t> 維透過線性函數升維</a:t>
            </a:r>
            <a:r>
              <a:rPr kumimoji="1" lang="en-US" altLang="zh-TW" dirty="0"/>
              <a:t> (e.g. </a:t>
            </a:r>
            <a:r>
              <a:rPr kumimoji="1" lang="en-US" altLang="zh-TW" dirty="0" err="1"/>
              <a:t>Swin</a:t>
            </a:r>
            <a:r>
              <a:rPr kumimoji="1" lang="en-US" altLang="zh-TW" dirty="0"/>
              <a:t>-T / S 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96</a:t>
            </a:r>
            <a:r>
              <a:rPr kumimoji="1" lang="zh-TW" altLang="en-US" dirty="0"/>
              <a:t> 維</a:t>
            </a:r>
            <a:r>
              <a:rPr kumimoji="1" lang="en-US" altLang="zh-TW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/>
              <a:t>往後三階段由 </a:t>
            </a:r>
            <a:r>
              <a:rPr kumimoji="1" lang="en-US" altLang="zh-TW" dirty="0"/>
              <a:t>Patch Merging </a:t>
            </a:r>
            <a:r>
              <a:rPr kumimoji="1" lang="zh-TW" altLang="en-US" dirty="0"/>
              <a:t>和 </a:t>
            </a:r>
            <a:r>
              <a:rPr kumimoji="1" lang="en-US" altLang="zh-TW" dirty="0" err="1"/>
              <a:t>Swin</a:t>
            </a:r>
            <a:r>
              <a:rPr kumimoji="1" lang="en-US" altLang="zh-TW" dirty="0"/>
              <a:t>-Transformer Block</a:t>
            </a:r>
            <a:r>
              <a:rPr kumimoji="1" lang="zh-TW" altLang="en-US" dirty="0"/>
              <a:t> 所組成</a:t>
            </a:r>
            <a:endParaRPr kumimoji="1" lang="en-US" altLang="zh-TW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/>
              <a:t>四階段後你可以想做啥就做啥（</a:t>
            </a:r>
            <a:r>
              <a:rPr kumimoji="1" lang="en-US" altLang="zh-TW" dirty="0"/>
              <a:t>e.g. </a:t>
            </a:r>
            <a:r>
              <a:rPr kumimoji="1" lang="zh-TW" altLang="en-US" dirty="0"/>
              <a:t>分類就接</a:t>
            </a:r>
            <a:r>
              <a:rPr kumimoji="1" lang="en-US" altLang="zh-TW" dirty="0"/>
              <a:t> Global</a:t>
            </a:r>
            <a:r>
              <a:rPr kumimoji="1" lang="zh-TW" altLang="en-US" dirty="0"/>
              <a:t> </a:t>
            </a:r>
            <a:r>
              <a:rPr kumimoji="1" lang="en-US" altLang="zh-TW" dirty="0"/>
              <a:t>Avg pooling \ </a:t>
            </a:r>
            <a:r>
              <a:rPr kumimoji="1" lang="zh-TW" altLang="en-US" dirty="0"/>
              <a:t>語意分割就接個</a:t>
            </a:r>
            <a:r>
              <a:rPr kumimoji="1" lang="en-US" altLang="zh-TW" dirty="0"/>
              <a:t> FPN</a:t>
            </a:r>
            <a:r>
              <a:rPr kumimoji="1"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3040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5737DA-C8C1-7942-9086-E0A285E2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3058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架構解析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712114-0AD9-234B-BDD6-C05D83E78F25}"/>
              </a:ext>
            </a:extLst>
          </p:cNvPr>
          <p:cNvSpPr txBox="1"/>
          <p:nvPr/>
        </p:nvSpPr>
        <p:spPr>
          <a:xfrm>
            <a:off x="62967" y="2651546"/>
            <a:ext cx="7519140" cy="8791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Patch Merging </a:t>
            </a:r>
            <a:r>
              <a:rPr kumimoji="1" lang="zh-TW" altLang="en-US" dirty="0"/>
              <a:t>是什麼</a:t>
            </a:r>
            <a:r>
              <a:rPr kumimoji="1" lang="en-US" altLang="zh-TW" dirty="0"/>
              <a:t> ?</a:t>
            </a:r>
          </a:p>
          <a:p>
            <a:pPr>
              <a:lnSpc>
                <a:spcPct val="150000"/>
              </a:lnSpc>
            </a:pPr>
            <a:r>
              <a:rPr kumimoji="1" lang="zh-TW" altLang="en-US" dirty="0"/>
              <a:t>將 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 結合在一起，讓 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 變少和 </a:t>
            </a:r>
            <a:r>
              <a:rPr kumimoji="1" lang="en-US" altLang="zh-TW" dirty="0"/>
              <a:t>Channel</a:t>
            </a:r>
            <a:r>
              <a:rPr kumimoji="1" lang="zh-TW" altLang="en-US" dirty="0"/>
              <a:t> 數增加，類似</a:t>
            </a:r>
            <a:r>
              <a:rPr kumimoji="1" lang="en-US" altLang="zh-TW" dirty="0"/>
              <a:t> CNN</a:t>
            </a:r>
            <a:r>
              <a:rPr kumimoji="1" lang="zh-TW" altLang="en-US" dirty="0"/>
              <a:t>的做法</a:t>
            </a:r>
            <a:endParaRPr kumimoji="1"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3F3186-653C-C64A-8070-E517A1B7865B}"/>
              </a:ext>
            </a:extLst>
          </p:cNvPr>
          <p:cNvSpPr txBox="1"/>
          <p:nvPr/>
        </p:nvSpPr>
        <p:spPr>
          <a:xfrm>
            <a:off x="62967" y="3918260"/>
            <a:ext cx="7519140" cy="21256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err="1"/>
              <a:t>Swin</a:t>
            </a:r>
            <a:r>
              <a:rPr kumimoji="1" lang="en-US" altLang="zh-TW" dirty="0"/>
              <a:t> Transformer Block</a:t>
            </a:r>
            <a:r>
              <a:rPr kumimoji="1" lang="zh-TW" altLang="en-US" dirty="0"/>
              <a:t> 是什麼？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與傳統 </a:t>
            </a:r>
            <a:r>
              <a:rPr kumimoji="1" lang="en-US" altLang="zh-TW" dirty="0"/>
              <a:t>Transformer</a:t>
            </a:r>
            <a:r>
              <a:rPr kumimoji="1" lang="zh-TW" altLang="en-US" dirty="0"/>
              <a:t> 差別在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Window Self-Attention     </a:t>
            </a:r>
            <a:r>
              <a:rPr kumimoji="1" lang="zh-TW" altLang="en-US" dirty="0"/>
              <a:t>    （在 </a:t>
            </a:r>
            <a:r>
              <a:rPr kumimoji="1" lang="en-US" altLang="zh-TW" dirty="0"/>
              <a:t>Window </a:t>
            </a:r>
            <a:r>
              <a:rPr kumimoji="1" lang="zh-TW" altLang="en-US" dirty="0"/>
              <a:t>內的 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做</a:t>
            </a:r>
            <a:r>
              <a:rPr kumimoji="1" lang="en-US" altLang="zh-TW" dirty="0"/>
              <a:t> </a:t>
            </a:r>
            <a:r>
              <a:rPr kumimoji="1" lang="en-US" altLang="zh-TW"/>
              <a:t>Self Attention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Shift Window Self-Attention </a:t>
            </a:r>
            <a:r>
              <a:rPr kumimoji="1" lang="zh-TW" altLang="en-US" dirty="0"/>
              <a:t>（在 </a:t>
            </a:r>
            <a:r>
              <a:rPr kumimoji="1" lang="en-US" altLang="zh-TW" dirty="0"/>
              <a:t>Window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 Patch </a:t>
            </a:r>
            <a:r>
              <a:rPr kumimoji="1" lang="zh-TW" altLang="en-US" dirty="0"/>
              <a:t>做</a:t>
            </a:r>
            <a:r>
              <a:rPr kumimoji="1" lang="en-US" altLang="zh-TW" dirty="0"/>
              <a:t> Self Attention</a:t>
            </a:r>
            <a:r>
              <a:rPr kumimoji="1" lang="zh-TW" altLang="en-US" dirty="0"/>
              <a:t> ）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Relative position bias </a:t>
            </a:r>
            <a:r>
              <a:rPr kumimoji="1" lang="zh-TW" altLang="en-US" dirty="0"/>
              <a:t>            （給 </a:t>
            </a:r>
            <a:r>
              <a:rPr kumimoji="1" lang="en-US" altLang="zh-TW" dirty="0"/>
              <a:t>Window </a:t>
            </a:r>
            <a:r>
              <a:rPr kumimoji="1" lang="zh-TW" altLang="en-US" dirty="0"/>
              <a:t>內的 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 位置訊息）</a:t>
            </a:r>
            <a:endParaRPr kumimoji="1"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27BA49-05A6-2C47-A0EC-5540DA22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678" y="1447"/>
            <a:ext cx="8103243" cy="21937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2C1C69-04DC-9549-89D0-12269AC7D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76" y="2661869"/>
            <a:ext cx="2551847" cy="30084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CB70C-AF0D-E749-BE71-ED5A8979BAE3}"/>
              </a:ext>
            </a:extLst>
          </p:cNvPr>
          <p:cNvSpPr txBox="1"/>
          <p:nvPr/>
        </p:nvSpPr>
        <p:spPr>
          <a:xfrm>
            <a:off x="9239676" y="6182406"/>
            <a:ext cx="157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Window-</a:t>
            </a:r>
          </a:p>
          <a:p>
            <a:r>
              <a:rPr kumimoji="1" lang="en-US" altLang="zh-TW" dirty="0"/>
              <a:t>Self Attention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AB5CA8-B684-BA40-BC2F-B94C7A158112}"/>
              </a:ext>
            </a:extLst>
          </p:cNvPr>
          <p:cNvSpPr txBox="1"/>
          <p:nvPr/>
        </p:nvSpPr>
        <p:spPr>
          <a:xfrm>
            <a:off x="10617843" y="5859240"/>
            <a:ext cx="157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Shift Window-</a:t>
            </a:r>
          </a:p>
          <a:p>
            <a:r>
              <a:rPr kumimoji="1" lang="en-US" altLang="zh-TW" dirty="0"/>
              <a:t>Self Attention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9B1DC1-517C-7141-B0E8-E709EEE04775}"/>
              </a:ext>
            </a:extLst>
          </p:cNvPr>
          <p:cNvSpPr txBox="1"/>
          <p:nvPr/>
        </p:nvSpPr>
        <p:spPr>
          <a:xfrm>
            <a:off x="7686974" y="5582242"/>
            <a:ext cx="169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傳統</a:t>
            </a:r>
            <a:r>
              <a:rPr kumimoji="1" lang="en-US" altLang="zh-TW" dirty="0"/>
              <a:t> Transformer</a:t>
            </a:r>
            <a:r>
              <a:rPr kumimoji="1" lang="zh-TW" altLang="en-US" dirty="0"/>
              <a:t>的</a:t>
            </a:r>
            <a:endParaRPr kumimoji="1" lang="en-US" altLang="zh-TW" dirty="0"/>
          </a:p>
          <a:p>
            <a:r>
              <a:rPr kumimoji="1" lang="en-US" altLang="zh-TW" dirty="0"/>
              <a:t>Self Attention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756981-65E5-4E4E-ADC5-CB2E2769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970" y="2394105"/>
            <a:ext cx="1618706" cy="30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0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圖片 81">
            <a:extLst>
              <a:ext uri="{FF2B5EF4-FFF2-40B4-BE49-F238E27FC236}">
                <a16:creationId xmlns:a16="http://schemas.microsoft.com/office/drawing/2014/main" id="{2A9F7F1E-97CC-4D44-BB46-729C7428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15" y="4651422"/>
            <a:ext cx="2797336" cy="891016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E6B88E49-F55F-5E46-AA5F-A56F1FF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18" y="1794486"/>
            <a:ext cx="2774981" cy="2876478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CB08C8EE-34EF-7343-8577-411340BE6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345" y="1774616"/>
            <a:ext cx="905122" cy="288938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DF88A8F1-C157-444D-B1B2-81C993732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323" y="4688155"/>
            <a:ext cx="895336" cy="8636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961289-B0C4-B241-84F8-9C9F7DBA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575"/>
            <a:ext cx="3886615" cy="1325563"/>
          </a:xfrm>
        </p:spPr>
        <p:txBody>
          <a:bodyPr/>
          <a:lstStyle/>
          <a:p>
            <a:r>
              <a:rPr kumimoji="1" lang="en-US" altLang="zh-TW" dirty="0"/>
              <a:t>WSA \ SWSA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36A304-4DE1-CD42-9863-C2F02C7414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330267" y="1817225"/>
            <a:ext cx="3730930" cy="3768734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FCED791-F13E-CB49-860A-A74BC8EBF6B9}"/>
              </a:ext>
            </a:extLst>
          </p:cNvPr>
          <p:cNvCxnSpPr/>
          <p:nvPr/>
        </p:nvCxnSpPr>
        <p:spPr>
          <a:xfrm>
            <a:off x="1332987" y="1371487"/>
            <a:ext cx="36606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158560-E807-274C-B3E4-10AD8BA637C3}"/>
              </a:ext>
            </a:extLst>
          </p:cNvPr>
          <p:cNvSpPr txBox="1"/>
          <p:nvPr/>
        </p:nvSpPr>
        <p:spPr>
          <a:xfrm>
            <a:off x="2779286" y="956119"/>
            <a:ext cx="147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Patch 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73EEDA6-B08C-BA4F-BD32-DB2331E9361F}"/>
              </a:ext>
            </a:extLst>
          </p:cNvPr>
          <p:cNvCxnSpPr/>
          <p:nvPr/>
        </p:nvCxnSpPr>
        <p:spPr>
          <a:xfrm>
            <a:off x="914401" y="1801038"/>
            <a:ext cx="0" cy="3664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97AFA12-4527-FD4A-BB0B-1BAE30EF4C86}"/>
              </a:ext>
            </a:extLst>
          </p:cNvPr>
          <p:cNvSpPr txBox="1"/>
          <p:nvPr/>
        </p:nvSpPr>
        <p:spPr>
          <a:xfrm>
            <a:off x="220821" y="3387289"/>
            <a:ext cx="147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Patch 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75E66F-5F2A-0244-BD41-197884950DA5}"/>
              </a:ext>
            </a:extLst>
          </p:cNvPr>
          <p:cNvSpPr txBox="1"/>
          <p:nvPr/>
        </p:nvSpPr>
        <p:spPr>
          <a:xfrm>
            <a:off x="2669373" y="5814088"/>
            <a:ext cx="189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WSA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89B355-D96E-334C-8401-B4F1235C38BE}"/>
              </a:ext>
            </a:extLst>
          </p:cNvPr>
          <p:cNvSpPr/>
          <p:nvPr/>
        </p:nvSpPr>
        <p:spPr>
          <a:xfrm>
            <a:off x="2133009" y="1817224"/>
            <a:ext cx="45719" cy="3716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B8180F-B475-E847-BAB4-82FB19AB20F0}"/>
              </a:ext>
            </a:extLst>
          </p:cNvPr>
          <p:cNvSpPr/>
          <p:nvPr/>
        </p:nvSpPr>
        <p:spPr>
          <a:xfrm>
            <a:off x="3027191" y="1817225"/>
            <a:ext cx="45719" cy="37687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87C89F2-1014-804A-894D-861794558178}"/>
              </a:ext>
            </a:extLst>
          </p:cNvPr>
          <p:cNvSpPr/>
          <p:nvPr/>
        </p:nvSpPr>
        <p:spPr>
          <a:xfrm>
            <a:off x="4052084" y="1817224"/>
            <a:ext cx="45719" cy="37687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17DF8C-CA5F-4E4F-AF67-60DC3AD21870}"/>
              </a:ext>
            </a:extLst>
          </p:cNvPr>
          <p:cNvSpPr/>
          <p:nvPr/>
        </p:nvSpPr>
        <p:spPr>
          <a:xfrm rot="5400000">
            <a:off x="3178005" y="857114"/>
            <a:ext cx="45719" cy="3716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F1BD06-79FB-5344-A275-FAC10E754CC4}"/>
              </a:ext>
            </a:extLst>
          </p:cNvPr>
          <p:cNvSpPr/>
          <p:nvPr/>
        </p:nvSpPr>
        <p:spPr>
          <a:xfrm rot="5400000">
            <a:off x="3178004" y="1818458"/>
            <a:ext cx="45719" cy="3716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B9101F-B716-1F42-982E-1A8C3CBA8229}"/>
              </a:ext>
            </a:extLst>
          </p:cNvPr>
          <p:cNvSpPr/>
          <p:nvPr/>
        </p:nvSpPr>
        <p:spPr>
          <a:xfrm rot="5400000">
            <a:off x="3154793" y="2813469"/>
            <a:ext cx="45720" cy="37862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6D52E38-6869-6540-BE6B-33ACC24B9977}"/>
              </a:ext>
            </a:extLst>
          </p:cNvPr>
          <p:cNvCxnSpPr/>
          <p:nvPr/>
        </p:nvCxnSpPr>
        <p:spPr>
          <a:xfrm>
            <a:off x="1342540" y="1817224"/>
            <a:ext cx="7904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A8A5B9E-D324-DB4D-A644-EBF82FE5711A}"/>
              </a:ext>
            </a:extLst>
          </p:cNvPr>
          <p:cNvCxnSpPr>
            <a:cxnSpLocks/>
          </p:cNvCxnSpPr>
          <p:nvPr/>
        </p:nvCxnSpPr>
        <p:spPr>
          <a:xfrm>
            <a:off x="1296120" y="1930577"/>
            <a:ext cx="0" cy="762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AC2D87D-1861-F947-8967-02FF082CCB53}"/>
              </a:ext>
            </a:extLst>
          </p:cNvPr>
          <p:cNvSpPr txBox="1"/>
          <p:nvPr/>
        </p:nvSpPr>
        <p:spPr>
          <a:xfrm>
            <a:off x="1493939" y="1470107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 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E6AE026-3E18-DC46-A917-47EE3CB4ED30}"/>
              </a:ext>
            </a:extLst>
          </p:cNvPr>
          <p:cNvSpPr txBox="1"/>
          <p:nvPr/>
        </p:nvSpPr>
        <p:spPr>
          <a:xfrm>
            <a:off x="991834" y="2122919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 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3F0F4ED-D1E7-CA4D-84E9-EDC0D250D5B2}"/>
              </a:ext>
            </a:extLst>
          </p:cNvPr>
          <p:cNvSpPr/>
          <p:nvPr/>
        </p:nvSpPr>
        <p:spPr>
          <a:xfrm>
            <a:off x="1340531" y="1840373"/>
            <a:ext cx="1677095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F92513-2C19-1C42-BECC-F1C2407F7F9A}"/>
              </a:ext>
            </a:extLst>
          </p:cNvPr>
          <p:cNvSpPr/>
          <p:nvPr/>
        </p:nvSpPr>
        <p:spPr>
          <a:xfrm>
            <a:off x="3101545" y="1840373"/>
            <a:ext cx="1957642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5EBA3BB-0864-5D4E-A454-EDA083226D64}"/>
              </a:ext>
            </a:extLst>
          </p:cNvPr>
          <p:cNvSpPr/>
          <p:nvPr/>
        </p:nvSpPr>
        <p:spPr>
          <a:xfrm>
            <a:off x="1320703" y="3706353"/>
            <a:ext cx="1706488" cy="1850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43C630-B36F-1742-AFE8-69ADE3FA963C}"/>
              </a:ext>
            </a:extLst>
          </p:cNvPr>
          <p:cNvSpPr/>
          <p:nvPr/>
        </p:nvSpPr>
        <p:spPr>
          <a:xfrm>
            <a:off x="3082474" y="3730148"/>
            <a:ext cx="1957642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723B8986-CB2F-6642-8343-DFB810C864E3}"/>
              </a:ext>
            </a:extLst>
          </p:cNvPr>
          <p:cNvCxnSpPr/>
          <p:nvPr/>
        </p:nvCxnSpPr>
        <p:spPr>
          <a:xfrm>
            <a:off x="7130803" y="1342547"/>
            <a:ext cx="36606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A25032C-3CD6-4442-8B97-EE0872383BE1}"/>
              </a:ext>
            </a:extLst>
          </p:cNvPr>
          <p:cNvSpPr txBox="1"/>
          <p:nvPr/>
        </p:nvSpPr>
        <p:spPr>
          <a:xfrm>
            <a:off x="8675533" y="928291"/>
            <a:ext cx="147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Patch </a:t>
            </a:r>
            <a:endParaRPr kumimoji="1" lang="zh-TW" altLang="en-US" dirty="0"/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13CD7362-E1CD-1341-9ABB-EC7AEF8BBDA2}"/>
              </a:ext>
            </a:extLst>
          </p:cNvPr>
          <p:cNvCxnSpPr/>
          <p:nvPr/>
        </p:nvCxnSpPr>
        <p:spPr>
          <a:xfrm>
            <a:off x="6712217" y="1772098"/>
            <a:ext cx="0" cy="3664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99DF895-4D2D-B74D-A727-495B243F02DF}"/>
              </a:ext>
            </a:extLst>
          </p:cNvPr>
          <p:cNvSpPr txBox="1"/>
          <p:nvPr/>
        </p:nvSpPr>
        <p:spPr>
          <a:xfrm>
            <a:off x="5930870" y="3317715"/>
            <a:ext cx="147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zh-TW" altLang="en-US" dirty="0"/>
              <a:t>個</a:t>
            </a:r>
            <a:r>
              <a:rPr kumimoji="1" lang="en-US" altLang="zh-TW" dirty="0"/>
              <a:t>Patch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653CFD6-13F6-A54E-AC5A-5F1E523B595B}"/>
              </a:ext>
            </a:extLst>
          </p:cNvPr>
          <p:cNvSpPr txBox="1"/>
          <p:nvPr/>
        </p:nvSpPr>
        <p:spPr>
          <a:xfrm>
            <a:off x="8467189" y="5785148"/>
            <a:ext cx="189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SWSA</a:t>
            </a:r>
            <a:endParaRPr kumimoji="1"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7462D2E-CB3A-9C4C-884A-071CBF3607FE}"/>
              </a:ext>
            </a:extLst>
          </p:cNvPr>
          <p:cNvSpPr/>
          <p:nvPr/>
        </p:nvSpPr>
        <p:spPr>
          <a:xfrm>
            <a:off x="7930825" y="1788284"/>
            <a:ext cx="45719" cy="3716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013642E-AF32-A547-BE66-6CC82F31D5AF}"/>
              </a:ext>
            </a:extLst>
          </p:cNvPr>
          <p:cNvSpPr/>
          <p:nvPr/>
        </p:nvSpPr>
        <p:spPr>
          <a:xfrm>
            <a:off x="8825007" y="1788285"/>
            <a:ext cx="45719" cy="37687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C88D4E-B00A-DA48-9254-5F1541DD50CB}"/>
              </a:ext>
            </a:extLst>
          </p:cNvPr>
          <p:cNvSpPr/>
          <p:nvPr/>
        </p:nvSpPr>
        <p:spPr>
          <a:xfrm>
            <a:off x="9849900" y="1788284"/>
            <a:ext cx="45719" cy="37687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72FA9E4-0BBB-B14F-AE17-5EFB7FC5F969}"/>
              </a:ext>
            </a:extLst>
          </p:cNvPr>
          <p:cNvSpPr/>
          <p:nvPr/>
        </p:nvSpPr>
        <p:spPr>
          <a:xfrm rot="5400000">
            <a:off x="8943050" y="860942"/>
            <a:ext cx="45719" cy="3651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F660CC7-1B12-CC41-95FB-FD7F8467243E}"/>
              </a:ext>
            </a:extLst>
          </p:cNvPr>
          <p:cNvSpPr/>
          <p:nvPr/>
        </p:nvSpPr>
        <p:spPr>
          <a:xfrm rot="5400000">
            <a:off x="8940457" y="1824879"/>
            <a:ext cx="45719" cy="364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5A7BC7-DEA0-3A40-8229-B0FACC2E2E43}"/>
              </a:ext>
            </a:extLst>
          </p:cNvPr>
          <p:cNvSpPr/>
          <p:nvPr/>
        </p:nvSpPr>
        <p:spPr>
          <a:xfrm rot="5400000">
            <a:off x="8882464" y="2854674"/>
            <a:ext cx="45719" cy="364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98028A6-EFCB-D74E-B32A-AC9F74C701AE}"/>
              </a:ext>
            </a:extLst>
          </p:cNvPr>
          <p:cNvCxnSpPr/>
          <p:nvPr/>
        </p:nvCxnSpPr>
        <p:spPr>
          <a:xfrm>
            <a:off x="7140356" y="1788284"/>
            <a:ext cx="7904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D1C96B40-EA07-3F4E-9DA8-7B142CC21B24}"/>
              </a:ext>
            </a:extLst>
          </p:cNvPr>
          <p:cNvCxnSpPr>
            <a:cxnSpLocks/>
          </p:cNvCxnSpPr>
          <p:nvPr/>
        </p:nvCxnSpPr>
        <p:spPr>
          <a:xfrm>
            <a:off x="7093936" y="1901637"/>
            <a:ext cx="0" cy="762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BF609C7-FB61-EF40-B8FD-7672EEEF2871}"/>
              </a:ext>
            </a:extLst>
          </p:cNvPr>
          <p:cNvSpPr txBox="1"/>
          <p:nvPr/>
        </p:nvSpPr>
        <p:spPr>
          <a:xfrm>
            <a:off x="7294050" y="1431706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 </a:t>
            </a:r>
            <a:endParaRPr kumimoji="1"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F6588F5-9A01-4242-8F55-E9B7A900D051}"/>
              </a:ext>
            </a:extLst>
          </p:cNvPr>
          <p:cNvSpPr txBox="1"/>
          <p:nvPr/>
        </p:nvSpPr>
        <p:spPr>
          <a:xfrm>
            <a:off x="6778703" y="2058768"/>
            <a:ext cx="94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F257AB4-D492-2642-A77B-16265BBB040C}"/>
              </a:ext>
            </a:extLst>
          </p:cNvPr>
          <p:cNvSpPr/>
          <p:nvPr/>
        </p:nvSpPr>
        <p:spPr>
          <a:xfrm>
            <a:off x="7119494" y="1819080"/>
            <a:ext cx="1677095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87CECFE-B209-3C47-ADC2-F2283278EB43}"/>
              </a:ext>
            </a:extLst>
          </p:cNvPr>
          <p:cNvSpPr/>
          <p:nvPr/>
        </p:nvSpPr>
        <p:spPr>
          <a:xfrm>
            <a:off x="8893950" y="1823229"/>
            <a:ext cx="1897515" cy="1818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816684C-0C02-A24C-AA74-87CC73BBF285}"/>
              </a:ext>
            </a:extLst>
          </p:cNvPr>
          <p:cNvSpPr/>
          <p:nvPr/>
        </p:nvSpPr>
        <p:spPr>
          <a:xfrm>
            <a:off x="7082361" y="3695331"/>
            <a:ext cx="1725537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B1DAF95-3EE0-044F-B507-D2C77F57FACF}"/>
              </a:ext>
            </a:extLst>
          </p:cNvPr>
          <p:cNvSpPr/>
          <p:nvPr/>
        </p:nvSpPr>
        <p:spPr>
          <a:xfrm>
            <a:off x="8900650" y="3666229"/>
            <a:ext cx="1827637" cy="183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78C7D3E-B04B-4C49-980E-075417534D7C}"/>
              </a:ext>
            </a:extLst>
          </p:cNvPr>
          <p:cNvSpPr txBox="1"/>
          <p:nvPr/>
        </p:nvSpPr>
        <p:spPr>
          <a:xfrm>
            <a:off x="4395351" y="113777"/>
            <a:ext cx="682050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1. </a:t>
            </a:r>
            <a:r>
              <a:rPr kumimoji="1" lang="zh-TW" altLang="en-US" dirty="0"/>
              <a:t>自定義 幾個</a:t>
            </a:r>
            <a:r>
              <a:rPr kumimoji="1" lang="en-US" altLang="zh-TW" dirty="0"/>
              <a:t>Patch</a:t>
            </a:r>
            <a:r>
              <a:rPr kumimoji="1" lang="zh-TW" altLang="en-US" dirty="0"/>
              <a:t>組成一個</a:t>
            </a:r>
            <a:r>
              <a:rPr kumimoji="1" lang="en-US" altLang="zh-TW" dirty="0"/>
              <a:t>window</a:t>
            </a:r>
            <a:r>
              <a:rPr kumimoji="1" lang="zh-TW" altLang="en-US" dirty="0"/>
              <a:t>，除不盡就在左上補</a:t>
            </a:r>
            <a:r>
              <a:rPr kumimoji="1" lang="en-US" altLang="zh-TW" dirty="0"/>
              <a:t>Padding</a:t>
            </a:r>
          </a:p>
          <a:p>
            <a:r>
              <a:rPr kumimoji="1" lang="en-US" altLang="zh-TW" dirty="0"/>
              <a:t>2. SWSA </a:t>
            </a:r>
            <a:r>
              <a:rPr kumimoji="1" lang="zh-TW" altLang="en-US" dirty="0"/>
              <a:t>就移動半個 </a:t>
            </a:r>
            <a:r>
              <a:rPr kumimoji="1" lang="en-US" altLang="zh-TW" dirty="0"/>
              <a:t>window</a:t>
            </a:r>
            <a:r>
              <a:rPr kumimoji="1" lang="zh-TW" altLang="en-US" dirty="0"/>
              <a:t>（向下取整）到右下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01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289-B0C4-B241-84F8-9C9F7DBA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575"/>
            <a:ext cx="4803492" cy="1325563"/>
          </a:xfrm>
        </p:spPr>
        <p:txBody>
          <a:bodyPr/>
          <a:lstStyle/>
          <a:p>
            <a:r>
              <a:rPr kumimoji="1" lang="en-US" altLang="zh-TW" dirty="0"/>
              <a:t> SWSA </a:t>
            </a:r>
            <a:r>
              <a:rPr kumimoji="1" lang="zh-TW" altLang="en-US" dirty="0"/>
              <a:t>所做的處理</a:t>
            </a: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6A4FAE17-61C9-F74F-8C27-4E308B3A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" y="3668222"/>
            <a:ext cx="2797336" cy="891016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8147F18F-584F-1747-8F13-9FEE3A9A4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" y="811286"/>
            <a:ext cx="2774981" cy="2876478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0B3C5409-452A-1D40-85A2-CABA1E1B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94" y="791416"/>
            <a:ext cx="905122" cy="2889388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23498708-6597-344E-948C-29C02394B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272" y="3704955"/>
            <a:ext cx="895336" cy="863600"/>
          </a:xfrm>
          <a:prstGeom prst="rect">
            <a:avLst/>
          </a:pr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A981C418-CCCE-7546-856F-BB7C91581D45}"/>
              </a:ext>
            </a:extLst>
          </p:cNvPr>
          <p:cNvSpPr txBox="1"/>
          <p:nvPr/>
        </p:nvSpPr>
        <p:spPr>
          <a:xfrm>
            <a:off x="1133772" y="4855554"/>
            <a:ext cx="189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SWSA</a:t>
            </a:r>
            <a:endParaRPr kumimoji="1"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4B6FF4F-41F2-DB45-8DEE-596E0AFA728C}"/>
              </a:ext>
            </a:extLst>
          </p:cNvPr>
          <p:cNvSpPr/>
          <p:nvPr/>
        </p:nvSpPr>
        <p:spPr>
          <a:xfrm>
            <a:off x="886774" y="805084"/>
            <a:ext cx="45719" cy="37166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4697B9B-6C66-7242-8E36-9D3BD099C662}"/>
              </a:ext>
            </a:extLst>
          </p:cNvPr>
          <p:cNvSpPr/>
          <p:nvPr/>
        </p:nvSpPr>
        <p:spPr>
          <a:xfrm>
            <a:off x="1780956" y="805085"/>
            <a:ext cx="45719" cy="37687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23E278-DC61-0641-A012-7A64FA009BA6}"/>
              </a:ext>
            </a:extLst>
          </p:cNvPr>
          <p:cNvSpPr/>
          <p:nvPr/>
        </p:nvSpPr>
        <p:spPr>
          <a:xfrm>
            <a:off x="2805849" y="805084"/>
            <a:ext cx="45719" cy="37687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83AB2D6-1C86-3648-A573-8D2CE915F8AD}"/>
              </a:ext>
            </a:extLst>
          </p:cNvPr>
          <p:cNvSpPr/>
          <p:nvPr/>
        </p:nvSpPr>
        <p:spPr>
          <a:xfrm rot="5400000">
            <a:off x="1898999" y="-122258"/>
            <a:ext cx="45719" cy="3651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47D526D-34A2-A545-A12F-6190D6D6EC41}"/>
              </a:ext>
            </a:extLst>
          </p:cNvPr>
          <p:cNvSpPr/>
          <p:nvPr/>
        </p:nvSpPr>
        <p:spPr>
          <a:xfrm rot="5400000">
            <a:off x="1896406" y="841679"/>
            <a:ext cx="45719" cy="364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CADFE6C-383B-704B-A988-A699C2D7A414}"/>
              </a:ext>
            </a:extLst>
          </p:cNvPr>
          <p:cNvSpPr/>
          <p:nvPr/>
        </p:nvSpPr>
        <p:spPr>
          <a:xfrm rot="5400000">
            <a:off x="1838413" y="1871474"/>
            <a:ext cx="45719" cy="364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FFA7A05A-6D3A-2842-9213-DF61A0106C21}"/>
              </a:ext>
            </a:extLst>
          </p:cNvPr>
          <p:cNvCxnSpPr>
            <a:cxnSpLocks/>
          </p:cNvCxnSpPr>
          <p:nvPr/>
        </p:nvCxnSpPr>
        <p:spPr>
          <a:xfrm>
            <a:off x="96305" y="805084"/>
            <a:ext cx="7904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92EBF8E0-2453-F547-80E4-DE5D39F1F91E}"/>
              </a:ext>
            </a:extLst>
          </p:cNvPr>
          <p:cNvCxnSpPr>
            <a:cxnSpLocks/>
          </p:cNvCxnSpPr>
          <p:nvPr/>
        </p:nvCxnSpPr>
        <p:spPr>
          <a:xfrm>
            <a:off x="49885" y="918437"/>
            <a:ext cx="0" cy="762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82A08679-C433-A248-B2F7-6B991A27E659}"/>
              </a:ext>
            </a:extLst>
          </p:cNvPr>
          <p:cNvSpPr/>
          <p:nvPr/>
        </p:nvSpPr>
        <p:spPr>
          <a:xfrm>
            <a:off x="75443" y="835880"/>
            <a:ext cx="1677095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AAF045B8-2A07-CD4B-A619-C0F8E6C1966C}"/>
              </a:ext>
            </a:extLst>
          </p:cNvPr>
          <p:cNvSpPr/>
          <p:nvPr/>
        </p:nvSpPr>
        <p:spPr>
          <a:xfrm>
            <a:off x="1849899" y="840029"/>
            <a:ext cx="1897515" cy="1818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6A4A2B5-2757-8A4B-A912-FAF68A13E4D2}"/>
              </a:ext>
            </a:extLst>
          </p:cNvPr>
          <p:cNvSpPr/>
          <p:nvPr/>
        </p:nvSpPr>
        <p:spPr>
          <a:xfrm>
            <a:off x="38310" y="2712131"/>
            <a:ext cx="1725537" cy="1802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22A91FA-12F3-7A41-A42F-955360FDB8D5}"/>
              </a:ext>
            </a:extLst>
          </p:cNvPr>
          <p:cNvSpPr/>
          <p:nvPr/>
        </p:nvSpPr>
        <p:spPr>
          <a:xfrm>
            <a:off x="1856599" y="2683029"/>
            <a:ext cx="1827637" cy="1831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155383-2254-DD46-A18E-4EBE29563782}"/>
              </a:ext>
            </a:extLst>
          </p:cNvPr>
          <p:cNvSpPr txBox="1"/>
          <p:nvPr/>
        </p:nvSpPr>
        <p:spPr>
          <a:xfrm>
            <a:off x="282557" y="2871204"/>
            <a:ext cx="41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</a:rPr>
              <a:t>1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103C72E-219A-9945-B387-9EDD0B65A204}"/>
              </a:ext>
            </a:extLst>
          </p:cNvPr>
          <p:cNvSpPr txBox="1"/>
          <p:nvPr/>
        </p:nvSpPr>
        <p:spPr>
          <a:xfrm>
            <a:off x="1175351" y="2873212"/>
            <a:ext cx="41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</a:rPr>
              <a:t>2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74AD006-37FA-A84A-80BF-48AA99291374}"/>
              </a:ext>
            </a:extLst>
          </p:cNvPr>
          <p:cNvSpPr txBox="1"/>
          <p:nvPr/>
        </p:nvSpPr>
        <p:spPr>
          <a:xfrm>
            <a:off x="282557" y="3804107"/>
            <a:ext cx="41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</a:rPr>
              <a:t>3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A278D0A-69FF-B64D-92F8-4CFD2BC7FEDA}"/>
              </a:ext>
            </a:extLst>
          </p:cNvPr>
          <p:cNvSpPr txBox="1"/>
          <p:nvPr/>
        </p:nvSpPr>
        <p:spPr>
          <a:xfrm>
            <a:off x="1210081" y="3816347"/>
            <a:ext cx="41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</a:rPr>
              <a:t>4</a:t>
            </a:r>
            <a:endParaRPr kumimoji="1"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419C7B-D85F-C74D-A23F-13626411DED3}"/>
              </a:ext>
            </a:extLst>
          </p:cNvPr>
          <p:cNvSpPr/>
          <p:nvPr/>
        </p:nvSpPr>
        <p:spPr>
          <a:xfrm>
            <a:off x="8355716" y="835880"/>
            <a:ext cx="551727" cy="2012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43B2991-A9B9-F44F-B808-A9C4DAB270EF}"/>
              </a:ext>
            </a:extLst>
          </p:cNvPr>
          <p:cNvSpPr/>
          <p:nvPr/>
        </p:nvSpPr>
        <p:spPr>
          <a:xfrm>
            <a:off x="9098425" y="835880"/>
            <a:ext cx="551727" cy="2012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613802B-CC5D-484C-A433-8E895352B44E}"/>
              </a:ext>
            </a:extLst>
          </p:cNvPr>
          <p:cNvSpPr/>
          <p:nvPr/>
        </p:nvSpPr>
        <p:spPr>
          <a:xfrm>
            <a:off x="9841134" y="835880"/>
            <a:ext cx="551727" cy="2012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DA9821D-C247-D34F-9E82-76F035A3A676}"/>
              </a:ext>
            </a:extLst>
          </p:cNvPr>
          <p:cNvSpPr/>
          <p:nvPr/>
        </p:nvSpPr>
        <p:spPr>
          <a:xfrm>
            <a:off x="10583843" y="835879"/>
            <a:ext cx="551727" cy="2012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39E4AB-7041-2848-84FB-52E3FFFA32C1}"/>
              </a:ext>
            </a:extLst>
          </p:cNvPr>
          <p:cNvSpPr txBox="1"/>
          <p:nvPr/>
        </p:nvSpPr>
        <p:spPr>
          <a:xfrm>
            <a:off x="9542427" y="234169"/>
            <a:ext cx="170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Key^T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45724-6E61-6847-80E2-18BD9147AA93}"/>
              </a:ext>
            </a:extLst>
          </p:cNvPr>
          <p:cNvSpPr/>
          <p:nvPr/>
        </p:nvSpPr>
        <p:spPr>
          <a:xfrm>
            <a:off x="5563702" y="638707"/>
            <a:ext cx="2488557" cy="51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9C6B20D-9A9B-4F42-BB58-531D2B56E749}"/>
              </a:ext>
            </a:extLst>
          </p:cNvPr>
          <p:cNvSpPr/>
          <p:nvPr/>
        </p:nvSpPr>
        <p:spPr>
          <a:xfrm>
            <a:off x="5540793" y="1329074"/>
            <a:ext cx="2488557" cy="51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0B3D0BB-4A7C-C044-8F25-32B3A1AC8640}"/>
              </a:ext>
            </a:extLst>
          </p:cNvPr>
          <p:cNvSpPr/>
          <p:nvPr/>
        </p:nvSpPr>
        <p:spPr>
          <a:xfrm>
            <a:off x="5557537" y="1995357"/>
            <a:ext cx="2488557" cy="51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447C9A0-B3D9-D040-B6D4-35024D825ACD}"/>
              </a:ext>
            </a:extLst>
          </p:cNvPr>
          <p:cNvSpPr/>
          <p:nvPr/>
        </p:nvSpPr>
        <p:spPr>
          <a:xfrm>
            <a:off x="5548349" y="2685724"/>
            <a:ext cx="2488557" cy="51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15D518DE-B7EE-F24E-9D6B-0B0B56D76124}"/>
              </a:ext>
            </a:extLst>
          </p:cNvPr>
          <p:cNvSpPr txBox="1"/>
          <p:nvPr/>
        </p:nvSpPr>
        <p:spPr>
          <a:xfrm>
            <a:off x="6349018" y="81078"/>
            <a:ext cx="170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Query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F17587-D8E5-104E-B5AB-07D9DA926E59}"/>
              </a:ext>
            </a:extLst>
          </p:cNvPr>
          <p:cNvSpPr/>
          <p:nvPr/>
        </p:nvSpPr>
        <p:spPr>
          <a:xfrm>
            <a:off x="5205353" y="380410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1-1</a:t>
            </a:r>
            <a:endParaRPr kumimoji="1" lang="zh-TW" altLang="en-US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8DC86F7-B203-F74F-B8DC-FDCB7A2EC964}"/>
              </a:ext>
            </a:extLst>
          </p:cNvPr>
          <p:cNvSpPr/>
          <p:nvPr/>
        </p:nvSpPr>
        <p:spPr>
          <a:xfrm>
            <a:off x="5980519" y="380410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1-2</a:t>
            </a:r>
            <a:endParaRPr kumimoji="1" lang="zh-TW" altLang="en-US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15471A4-B639-6947-A22D-7FBBA9D4BE60}"/>
              </a:ext>
            </a:extLst>
          </p:cNvPr>
          <p:cNvSpPr/>
          <p:nvPr/>
        </p:nvSpPr>
        <p:spPr>
          <a:xfrm>
            <a:off x="6753791" y="380410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1-3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6495D0-BD13-544E-844E-F71706AF3B3B}"/>
              </a:ext>
            </a:extLst>
          </p:cNvPr>
          <p:cNvSpPr txBox="1"/>
          <p:nvPr/>
        </p:nvSpPr>
        <p:spPr>
          <a:xfrm>
            <a:off x="4494049" y="448650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/>
              <a:t>=</a:t>
            </a:r>
            <a:endParaRPr kumimoji="1" lang="zh-TW" altLang="en-US" sz="3600" dirty="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7DE6FEAA-3269-9F46-BEA6-EABE72164DD7}"/>
              </a:ext>
            </a:extLst>
          </p:cNvPr>
          <p:cNvSpPr/>
          <p:nvPr/>
        </p:nvSpPr>
        <p:spPr>
          <a:xfrm>
            <a:off x="7530852" y="379186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1-4</a:t>
            </a:r>
            <a:endParaRPr kumimoji="1" lang="zh-TW" altLang="en-US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E640525B-49C0-4D48-93F2-41864D3AAC5D}"/>
              </a:ext>
            </a:extLst>
          </p:cNvPr>
          <p:cNvSpPr/>
          <p:nvPr/>
        </p:nvSpPr>
        <p:spPr>
          <a:xfrm>
            <a:off x="5205353" y="442703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2-1</a:t>
            </a:r>
            <a:endParaRPr kumimoji="1" lang="zh-TW" altLang="en-US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72E4FC84-C330-AF4A-82F4-BC1BD51484E6}"/>
              </a:ext>
            </a:extLst>
          </p:cNvPr>
          <p:cNvSpPr/>
          <p:nvPr/>
        </p:nvSpPr>
        <p:spPr>
          <a:xfrm>
            <a:off x="5980519" y="442703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2-2</a:t>
            </a:r>
            <a:endParaRPr kumimoji="1" lang="zh-TW" altLang="en-US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72C429F1-98D6-7B46-AA9D-4E397BEF9F36}"/>
              </a:ext>
            </a:extLst>
          </p:cNvPr>
          <p:cNvSpPr/>
          <p:nvPr/>
        </p:nvSpPr>
        <p:spPr>
          <a:xfrm>
            <a:off x="6753791" y="442703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2-3</a:t>
            </a:r>
            <a:endParaRPr kumimoji="1" lang="zh-TW" altLang="en-US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38F27492-BB36-8448-888A-0D2D5027D0D7}"/>
              </a:ext>
            </a:extLst>
          </p:cNvPr>
          <p:cNvSpPr/>
          <p:nvPr/>
        </p:nvSpPr>
        <p:spPr>
          <a:xfrm>
            <a:off x="7530852" y="441479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2-4</a:t>
            </a:r>
            <a:endParaRPr kumimoji="1" lang="zh-TW" altLang="en-US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7F68FBA-E7B3-A045-839D-81FA479AF0F0}"/>
              </a:ext>
            </a:extLst>
          </p:cNvPr>
          <p:cNvSpPr/>
          <p:nvPr/>
        </p:nvSpPr>
        <p:spPr>
          <a:xfrm>
            <a:off x="5205352" y="504183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3-1</a:t>
            </a:r>
            <a:endParaRPr kumimoji="1"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278F9648-1D9E-824C-A425-FF3BE2B8E4E0}"/>
              </a:ext>
            </a:extLst>
          </p:cNvPr>
          <p:cNvSpPr/>
          <p:nvPr/>
        </p:nvSpPr>
        <p:spPr>
          <a:xfrm>
            <a:off x="5980518" y="504183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3-2</a:t>
            </a:r>
            <a:endParaRPr kumimoji="1"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8D815B0-67DF-B742-80FF-B62AD85A23ED}"/>
              </a:ext>
            </a:extLst>
          </p:cNvPr>
          <p:cNvSpPr/>
          <p:nvPr/>
        </p:nvSpPr>
        <p:spPr>
          <a:xfrm>
            <a:off x="6753790" y="504183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3-3</a:t>
            </a:r>
            <a:endParaRPr kumimoji="1" lang="zh-TW" altLang="en-US" dirty="0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8CCFE1C-C6BC-F14F-BAEF-26B2FD152803}"/>
              </a:ext>
            </a:extLst>
          </p:cNvPr>
          <p:cNvSpPr/>
          <p:nvPr/>
        </p:nvSpPr>
        <p:spPr>
          <a:xfrm>
            <a:off x="7530851" y="502959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3-4</a:t>
            </a:r>
            <a:endParaRPr kumimoji="1" lang="zh-TW" altLang="en-US" dirty="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BF73601E-1939-424B-B033-0EE56FCD44FC}"/>
              </a:ext>
            </a:extLst>
          </p:cNvPr>
          <p:cNvSpPr/>
          <p:nvPr/>
        </p:nvSpPr>
        <p:spPr>
          <a:xfrm>
            <a:off x="5205352" y="566506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4-1</a:t>
            </a:r>
            <a:endParaRPr kumimoji="1" lang="zh-TW" altLang="en-US" dirty="0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59EECE5D-EE76-1B4A-A28A-AD047D4EBABD}"/>
              </a:ext>
            </a:extLst>
          </p:cNvPr>
          <p:cNvSpPr/>
          <p:nvPr/>
        </p:nvSpPr>
        <p:spPr>
          <a:xfrm>
            <a:off x="5980518" y="566506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4-2</a:t>
            </a:r>
            <a:endParaRPr kumimoji="1"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2E03E942-167F-3241-9E7E-3411830D536A}"/>
              </a:ext>
            </a:extLst>
          </p:cNvPr>
          <p:cNvSpPr/>
          <p:nvPr/>
        </p:nvSpPr>
        <p:spPr>
          <a:xfrm>
            <a:off x="6753790" y="566506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4-3</a:t>
            </a:r>
            <a:endParaRPr kumimoji="1" lang="zh-TW" altLang="en-US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AD58906B-1AE5-FA4C-8C10-191D4866B746}"/>
              </a:ext>
            </a:extLst>
          </p:cNvPr>
          <p:cNvSpPr/>
          <p:nvPr/>
        </p:nvSpPr>
        <p:spPr>
          <a:xfrm>
            <a:off x="7530851" y="565282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4-4</a:t>
            </a:r>
            <a:endParaRPr kumimoji="1" lang="zh-TW" altLang="en-US" dirty="0"/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22E8359E-BE23-B74B-B905-21DDAA059D3A}"/>
              </a:ext>
            </a:extLst>
          </p:cNvPr>
          <p:cNvSpPr txBox="1"/>
          <p:nvPr/>
        </p:nvSpPr>
        <p:spPr>
          <a:xfrm>
            <a:off x="8369220" y="4450371"/>
            <a:ext cx="729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/>
              <a:t>+</a:t>
            </a:r>
          </a:p>
          <a:p>
            <a:endParaRPr kumimoji="1" lang="zh-TW" altLang="en-US" sz="3600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A056B77B-07D6-374D-9962-26F0F9FC8AAF}"/>
              </a:ext>
            </a:extLst>
          </p:cNvPr>
          <p:cNvSpPr/>
          <p:nvPr/>
        </p:nvSpPr>
        <p:spPr>
          <a:xfrm>
            <a:off x="8979727" y="382858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A8049FB-5FD2-CF45-9E7A-A5279A245701}"/>
              </a:ext>
            </a:extLst>
          </p:cNvPr>
          <p:cNvSpPr/>
          <p:nvPr/>
        </p:nvSpPr>
        <p:spPr>
          <a:xfrm>
            <a:off x="9754893" y="382858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489A4ADF-912D-924A-AB1C-B16B4E310D46}"/>
              </a:ext>
            </a:extLst>
          </p:cNvPr>
          <p:cNvSpPr/>
          <p:nvPr/>
        </p:nvSpPr>
        <p:spPr>
          <a:xfrm>
            <a:off x="10528165" y="382858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D0549BC0-7949-9844-82CB-5EB411EAE640}"/>
              </a:ext>
            </a:extLst>
          </p:cNvPr>
          <p:cNvSpPr/>
          <p:nvPr/>
        </p:nvSpPr>
        <p:spPr>
          <a:xfrm>
            <a:off x="11305226" y="381634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966704EF-286A-9B4B-B635-85988B9B9FB9}"/>
              </a:ext>
            </a:extLst>
          </p:cNvPr>
          <p:cNvSpPr/>
          <p:nvPr/>
        </p:nvSpPr>
        <p:spPr>
          <a:xfrm>
            <a:off x="8979727" y="445151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79E4716-33BC-A647-93B9-3C810B7B7D37}"/>
              </a:ext>
            </a:extLst>
          </p:cNvPr>
          <p:cNvSpPr/>
          <p:nvPr/>
        </p:nvSpPr>
        <p:spPr>
          <a:xfrm>
            <a:off x="9754893" y="445151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C876251-6DB7-F848-91FF-8B2B0C8D5DC5}"/>
              </a:ext>
            </a:extLst>
          </p:cNvPr>
          <p:cNvSpPr/>
          <p:nvPr/>
        </p:nvSpPr>
        <p:spPr>
          <a:xfrm>
            <a:off x="10528165" y="445151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B3CF59F3-856E-3544-BDE9-2F21B377C2A8}"/>
              </a:ext>
            </a:extLst>
          </p:cNvPr>
          <p:cNvSpPr/>
          <p:nvPr/>
        </p:nvSpPr>
        <p:spPr>
          <a:xfrm>
            <a:off x="11305226" y="4439274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D133568F-4168-FD49-80D7-39CE5C94FCAA}"/>
              </a:ext>
            </a:extLst>
          </p:cNvPr>
          <p:cNvSpPr/>
          <p:nvPr/>
        </p:nvSpPr>
        <p:spPr>
          <a:xfrm>
            <a:off x="8979726" y="506631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2BD0EA14-45AD-994B-9B13-69DBB3BD794D}"/>
              </a:ext>
            </a:extLst>
          </p:cNvPr>
          <p:cNvSpPr/>
          <p:nvPr/>
        </p:nvSpPr>
        <p:spPr>
          <a:xfrm>
            <a:off x="9754892" y="506631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DC868DC2-3219-634E-9C50-A33D53C8501D}"/>
              </a:ext>
            </a:extLst>
          </p:cNvPr>
          <p:cNvSpPr/>
          <p:nvPr/>
        </p:nvSpPr>
        <p:spPr>
          <a:xfrm>
            <a:off x="10528164" y="506631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335E08E8-0606-5F46-8C7C-A8145ABDF628}"/>
              </a:ext>
            </a:extLst>
          </p:cNvPr>
          <p:cNvSpPr/>
          <p:nvPr/>
        </p:nvSpPr>
        <p:spPr>
          <a:xfrm>
            <a:off x="11305225" y="505407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AAFB386D-6175-F042-B2CE-A9CE9865A72F}"/>
              </a:ext>
            </a:extLst>
          </p:cNvPr>
          <p:cNvSpPr/>
          <p:nvPr/>
        </p:nvSpPr>
        <p:spPr>
          <a:xfrm>
            <a:off x="8979726" y="568954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A6BA3924-2815-C648-BCC6-9F6352218586}"/>
              </a:ext>
            </a:extLst>
          </p:cNvPr>
          <p:cNvSpPr/>
          <p:nvPr/>
        </p:nvSpPr>
        <p:spPr>
          <a:xfrm>
            <a:off x="9754892" y="568954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-100</a:t>
            </a:r>
            <a:endParaRPr kumimoji="1" lang="zh-TW" altLang="en-US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FDE982D3-552A-E44C-B076-CD4BC8F88DA0}"/>
              </a:ext>
            </a:extLst>
          </p:cNvPr>
          <p:cNvSpPr/>
          <p:nvPr/>
        </p:nvSpPr>
        <p:spPr>
          <a:xfrm>
            <a:off x="10528164" y="568954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AC2F5B4C-CC43-B84B-938C-5E979A097011}"/>
              </a:ext>
            </a:extLst>
          </p:cNvPr>
          <p:cNvSpPr/>
          <p:nvPr/>
        </p:nvSpPr>
        <p:spPr>
          <a:xfrm>
            <a:off x="11305225" y="5677307"/>
            <a:ext cx="704367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181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61289-B0C4-B241-84F8-9C9F7DBA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906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RPB (Relative Position Bias)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CD20BD-C413-674F-B68B-209B2CCA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5" y="809559"/>
            <a:ext cx="4375605" cy="32397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A8837C-AA98-514E-B632-0FA1A8392BB7}"/>
              </a:ext>
            </a:extLst>
          </p:cNvPr>
          <p:cNvSpPr txBox="1"/>
          <p:nvPr/>
        </p:nvSpPr>
        <p:spPr>
          <a:xfrm>
            <a:off x="2104662" y="4207940"/>
            <a:ext cx="34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VIT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Position Embedding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D402F5-6271-2E45-968B-9FA01966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182" y="567026"/>
            <a:ext cx="5344713" cy="25235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38AD346-4D91-DC43-883B-4F869195467D}"/>
              </a:ext>
            </a:extLst>
          </p:cNvPr>
          <p:cNvSpPr txBox="1"/>
          <p:nvPr/>
        </p:nvSpPr>
        <p:spPr>
          <a:xfrm>
            <a:off x="8406782" y="3429000"/>
            <a:ext cx="34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Swin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RPB</a:t>
            </a:r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F0EC80-1125-7643-A411-4D768F45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155" y="4049314"/>
            <a:ext cx="4375605" cy="265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4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DA31EF82-ED79-1E4F-89B2-6F644D670501}"/>
              </a:ext>
            </a:extLst>
          </p:cNvPr>
          <p:cNvSpPr txBox="1">
            <a:spLocks/>
          </p:cNvSpPr>
          <p:nvPr/>
        </p:nvSpPr>
        <p:spPr>
          <a:xfrm>
            <a:off x="152400" y="-1566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/>
              <a:t>實驗總結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9EE40C9-16BB-844F-8548-C6A60818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96" y="2082329"/>
            <a:ext cx="3843574" cy="353027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A3E3AAF-80BA-CC41-999E-62EBEA03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8" y="1342663"/>
            <a:ext cx="3513353" cy="50114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6D53F80-0219-FF49-9F5C-249B1B135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368" y="2082329"/>
            <a:ext cx="3843574" cy="332482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5AFFEA-4475-5B40-BCF0-EED062A82AB6}"/>
              </a:ext>
            </a:extLst>
          </p:cNvPr>
          <p:cNvSpPr txBox="1"/>
          <p:nvPr/>
        </p:nvSpPr>
        <p:spPr>
          <a:xfrm>
            <a:off x="4409177" y="908151"/>
            <a:ext cx="384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ADE20K - Semantic Segmentation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E2E9BD-8159-E34D-82CE-ACC7B6CB00B3}"/>
              </a:ext>
            </a:extLst>
          </p:cNvPr>
          <p:cNvSpPr txBox="1"/>
          <p:nvPr/>
        </p:nvSpPr>
        <p:spPr>
          <a:xfrm>
            <a:off x="9070694" y="908151"/>
            <a:ext cx="258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COCO - object detection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ADEA2C-507E-DE4B-8C5F-95E2054B5EA9}"/>
              </a:ext>
            </a:extLst>
          </p:cNvPr>
          <p:cNvSpPr txBox="1"/>
          <p:nvPr/>
        </p:nvSpPr>
        <p:spPr>
          <a:xfrm>
            <a:off x="359002" y="908151"/>
            <a:ext cx="384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ImgNet1K/22K - Classification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67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F1B8B-74E0-1140-81F7-83C75F21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48446" cy="1325563"/>
          </a:xfrm>
        </p:spPr>
        <p:txBody>
          <a:bodyPr/>
          <a:lstStyle/>
          <a:p>
            <a:r>
              <a:rPr kumimoji="1" lang="en-US" altLang="zh-TW" dirty="0" err="1"/>
              <a:t>Swin</a:t>
            </a:r>
            <a:r>
              <a:rPr kumimoji="1" lang="en-US" altLang="zh-TW" dirty="0"/>
              <a:t> V2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47EA423-8CFE-B34A-BD29-C4835147D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42" y="1408937"/>
            <a:ext cx="118360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這篇主要是根據他們的實驗結果來調整一些 </a:t>
            </a:r>
            <a:r>
              <a:rPr lang="en-US" altLang="zh-TW" sz="2000" dirty="0" err="1"/>
              <a:t>Swin</a:t>
            </a:r>
            <a:r>
              <a:rPr lang="en-US" altLang="zh-TW" sz="2000" dirty="0"/>
              <a:t> V1</a:t>
            </a:r>
            <a:r>
              <a:rPr lang="zh-TW" altLang="en-US" sz="2000" dirty="0"/>
              <a:t>的架構，但總體上並沒有大改什麼。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改進的內容：</a:t>
            </a:r>
            <a:endParaRPr lang="en-US" altLang="zh-TW" sz="2000" dirty="0"/>
          </a:p>
          <a:p>
            <a:pPr marL="457200" indent="-457200">
              <a:buAutoNum type="arabicPeriod"/>
            </a:pPr>
            <a:r>
              <a:rPr lang="en-US" altLang="zh-TW" sz="2000" dirty="0"/>
              <a:t>Layer Norm </a:t>
            </a:r>
            <a:r>
              <a:rPr lang="zh-TW" altLang="en-US" sz="2000" dirty="0"/>
              <a:t>放到 </a:t>
            </a:r>
            <a:r>
              <a:rPr lang="en-US" altLang="zh-TW" sz="2000" dirty="0"/>
              <a:t>Attention</a:t>
            </a:r>
            <a:r>
              <a:rPr lang="zh-TW" altLang="en-US" sz="2000" dirty="0"/>
              <a:t> 後面</a:t>
            </a:r>
            <a:endParaRPr lang="en-US" altLang="zh-TW" sz="2000" dirty="0"/>
          </a:p>
          <a:p>
            <a:pPr marL="457200" indent="-457200">
              <a:buAutoNum type="arabicPeriod"/>
            </a:pPr>
            <a:r>
              <a:rPr lang="en-US" altLang="zh-TW" sz="2000" dirty="0"/>
              <a:t>Self Attention </a:t>
            </a:r>
            <a:r>
              <a:rPr lang="zh-TW" altLang="en-US" sz="2000" dirty="0"/>
              <a:t>不用 </a:t>
            </a:r>
            <a:r>
              <a:rPr lang="en-US" altLang="zh-TW" sz="2000" dirty="0"/>
              <a:t>Dot </a:t>
            </a:r>
            <a:r>
              <a:rPr lang="zh-TW" altLang="en-US" sz="2000" dirty="0"/>
              <a:t>而用</a:t>
            </a:r>
            <a:r>
              <a:rPr lang="en-US" altLang="zh-TW" sz="2000" dirty="0"/>
              <a:t> Cosine</a:t>
            </a:r>
            <a:r>
              <a:rPr lang="zh-TW" altLang="en-US" sz="2000" dirty="0"/>
              <a:t>來算</a:t>
            </a:r>
            <a:endParaRPr lang="en-US" altLang="zh-TW" sz="2000" dirty="0"/>
          </a:p>
          <a:p>
            <a:pPr marL="457200" indent="-457200">
              <a:buAutoNum type="arabicPeriod"/>
            </a:pPr>
            <a:r>
              <a:rPr lang="en-US" altLang="zh-TW" sz="2000" dirty="0"/>
              <a:t>RPB </a:t>
            </a:r>
            <a:r>
              <a:rPr lang="zh-TW" altLang="en-US" sz="2000" dirty="0"/>
              <a:t>改成 </a:t>
            </a:r>
            <a:r>
              <a:rPr lang="en-US" altLang="zh-TW" sz="2000" dirty="0"/>
              <a:t>Log-Spaced Continuous RPB</a:t>
            </a:r>
          </a:p>
          <a:p>
            <a:pPr marL="0" indent="0">
              <a:buNone/>
            </a:pP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39B84D-AF26-4648-8F79-A3FC18CE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81" y="2129741"/>
            <a:ext cx="4957722" cy="41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0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688</Words>
  <Application>Microsoft Macintosh PowerPoint</Application>
  <PresentationFormat>寬螢幕</PresentationFormat>
  <Paragraphs>123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佈景主題</vt:lpstr>
      <vt:lpstr>Outline</vt:lpstr>
      <vt:lpstr>Swin V1 (2021 ICCV Best Paper)</vt:lpstr>
      <vt:lpstr>架構解析</vt:lpstr>
      <vt:lpstr>架構解析</vt:lpstr>
      <vt:lpstr>WSA \ SWSA</vt:lpstr>
      <vt:lpstr> SWSA 所做的處理</vt:lpstr>
      <vt:lpstr>RPB (Relative Position Bias)</vt:lpstr>
      <vt:lpstr>PowerPoint 簡報</vt:lpstr>
      <vt:lpstr>Swin V2</vt:lpstr>
      <vt:lpstr>為什麼要改 Layer Norm 放到 Attention 後面？ </vt:lpstr>
      <vt:lpstr>為什麼要改 Self Attention 不用 Dot 而用 Cosine來算？ </vt:lpstr>
      <vt:lpstr>為什麼 RPB 要改成 Log-Spaced Continuous RPB？ </vt:lpstr>
      <vt:lpstr>實驗結果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106305036@nccu.edu.tw</dc:creator>
  <cp:lastModifiedBy>106305036@nccu.edu.tw</cp:lastModifiedBy>
  <cp:revision>70</cp:revision>
  <dcterms:created xsi:type="dcterms:W3CDTF">2021-12-05T01:46:05Z</dcterms:created>
  <dcterms:modified xsi:type="dcterms:W3CDTF">2021-12-16T14:44:53Z</dcterms:modified>
</cp:coreProperties>
</file>